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61" r:id="rId4"/>
    <p:sldId id="282" r:id="rId5"/>
    <p:sldId id="262" r:id="rId6"/>
    <p:sldId id="264" r:id="rId7"/>
    <p:sldId id="258" r:id="rId8"/>
    <p:sldId id="288" r:id="rId9"/>
    <p:sldId id="259" r:id="rId10"/>
    <p:sldId id="260" r:id="rId11"/>
    <p:sldId id="265" r:id="rId12"/>
    <p:sldId id="266" r:id="rId13"/>
    <p:sldId id="268" r:id="rId14"/>
    <p:sldId id="267" r:id="rId15"/>
    <p:sldId id="270" r:id="rId16"/>
    <p:sldId id="269" r:id="rId17"/>
    <p:sldId id="272" r:id="rId18"/>
    <p:sldId id="273" r:id="rId19"/>
    <p:sldId id="274" r:id="rId20"/>
    <p:sldId id="276" r:id="rId21"/>
    <p:sldId id="277" r:id="rId22"/>
    <p:sldId id="275" r:id="rId23"/>
    <p:sldId id="279" r:id="rId24"/>
    <p:sldId id="280" r:id="rId25"/>
    <p:sldId id="281" r:id="rId26"/>
    <p:sldId id="278" r:id="rId27"/>
    <p:sldId id="283" r:id="rId28"/>
    <p:sldId id="284" r:id="rId29"/>
    <p:sldId id="285" r:id="rId30"/>
    <p:sldId id="286" r:id="rId31"/>
    <p:sldId id="287" r:id="rId32"/>
  </p:sldIdLst>
  <p:sldSz cx="10077450" cy="7562850"/>
  <p:notesSz cx="7772400" cy="10058400"/>
  <p:defaultTextStyle>
    <a:defPPr>
      <a:defRPr lang="en-US"/>
    </a:defPPr>
    <a:lvl1pPr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488"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230"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2973"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8716"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4341" algn="l" defTabSz="456868" rtl="0" eaLnBrk="1" latinLnBrk="0" hangingPunct="1">
      <a:defRPr kern="1200">
        <a:solidFill>
          <a:schemeClr val="tx1"/>
        </a:solidFill>
        <a:latin typeface="Arial" pitchFamily="-111" charset="0"/>
        <a:ea typeface="+mn-ea"/>
        <a:cs typeface="+mn-cs"/>
      </a:defRPr>
    </a:lvl6pPr>
    <a:lvl7pPr marL="2741210" algn="l" defTabSz="456868" rtl="0" eaLnBrk="1" latinLnBrk="0" hangingPunct="1">
      <a:defRPr kern="1200">
        <a:solidFill>
          <a:schemeClr val="tx1"/>
        </a:solidFill>
        <a:latin typeface="Arial" pitchFamily="-111" charset="0"/>
        <a:ea typeface="+mn-ea"/>
        <a:cs typeface="+mn-cs"/>
      </a:defRPr>
    </a:lvl7pPr>
    <a:lvl8pPr marL="3198078" algn="l" defTabSz="456868" rtl="0" eaLnBrk="1" latinLnBrk="0" hangingPunct="1">
      <a:defRPr kern="1200">
        <a:solidFill>
          <a:schemeClr val="tx1"/>
        </a:solidFill>
        <a:latin typeface="Arial" pitchFamily="-111" charset="0"/>
        <a:ea typeface="+mn-ea"/>
        <a:cs typeface="+mn-cs"/>
      </a:defRPr>
    </a:lvl8pPr>
    <a:lvl9pPr marL="3654946" algn="l" defTabSz="456868"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93" autoAdjust="0"/>
    <p:restoredTop sz="90949"/>
  </p:normalViewPr>
  <p:slideViewPr>
    <p:cSldViewPr>
      <p:cViewPr varScale="1">
        <p:scale>
          <a:sx n="168" d="100"/>
          <a:sy n="168" d="100"/>
        </p:scale>
        <p:origin x="224" y="208"/>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411" indent="-285543"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16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03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5907"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4341" algn="l" defTabSz="456868" rtl="0" eaLnBrk="1" latinLnBrk="0" hangingPunct="1">
      <a:defRPr sz="1200" kern="1200">
        <a:solidFill>
          <a:schemeClr val="tx1"/>
        </a:solidFill>
        <a:latin typeface="+mn-lt"/>
        <a:ea typeface="+mn-ea"/>
        <a:cs typeface="+mn-cs"/>
      </a:defRPr>
    </a:lvl6pPr>
    <a:lvl7pPr marL="2741210" algn="l" defTabSz="456868" rtl="0" eaLnBrk="1" latinLnBrk="0" hangingPunct="1">
      <a:defRPr sz="1200" kern="1200">
        <a:solidFill>
          <a:schemeClr val="tx1"/>
        </a:solidFill>
        <a:latin typeface="+mn-lt"/>
        <a:ea typeface="+mn-ea"/>
        <a:cs typeface="+mn-cs"/>
      </a:defRPr>
    </a:lvl7pPr>
    <a:lvl8pPr marL="3198078" algn="l" defTabSz="456868" rtl="0" eaLnBrk="1" latinLnBrk="0" hangingPunct="1">
      <a:defRPr sz="1200" kern="1200">
        <a:solidFill>
          <a:schemeClr val="tx1"/>
        </a:solidFill>
        <a:latin typeface="+mn-lt"/>
        <a:ea typeface="+mn-ea"/>
        <a:cs typeface="+mn-cs"/>
      </a:defRPr>
    </a:lvl8pPr>
    <a:lvl9pPr marL="3654946" algn="l" defTabSz="4568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Shows how the response to simple visual inputs (</a:t>
            </a:r>
            <a:r>
              <a:rPr lang="en-US" baseline="0" dirty="0" err="1"/>
              <a:t>Smax</a:t>
            </a:r>
            <a:r>
              <a:rPr lang="en-US" baseline="0" dirty="0"/>
              <a:t>) compares to the maximum response to any visual input image tested (MAX), and the overall size of the visual receptive field, over which the neurons exhibit relatively invariant responding to visual features. For V2, nearly all neurons responded maximally to simple stimuli, and the receptive field sizes were the smallest. For V4, only 50% of neurons had simple responses as their maximal response, and the receptive field sizes increase over V2. Posterior IT increases (slightly) on both dimensions, while anterior IT exhibits almost entirely complex </a:t>
            </a:r>
            <a:r>
              <a:rPr lang="en-US" baseline="0" dirty="0" err="1"/>
              <a:t>featural</a:t>
            </a:r>
            <a:r>
              <a:rPr lang="en-US" baseline="0" dirty="0"/>
              <a:t> responding and significantly larger receptive fields.</a:t>
            </a:r>
          </a:p>
        </p:txBody>
      </p:sp>
      <p:sp>
        <p:nvSpPr>
          <p:cNvPr id="4" name="Slide Number Placeholder 3"/>
          <p:cNvSpPr>
            <a:spLocks noGrp="1"/>
          </p:cNvSpPr>
          <p:nvPr>
            <p:ph type="sldNum" sz="quarter" idx="10"/>
          </p:nvPr>
        </p:nvSpPr>
        <p:spPr/>
        <p:txBody>
          <a:bodyPr/>
          <a:lstStyle/>
          <a:p>
            <a:fld id="{EF5F784C-09B2-C64B-B8B7-C89AD37B13C0}" type="slidenum">
              <a:rPr lang="en-US" smtClean="0"/>
              <a:pPr/>
              <a:t>18</a:t>
            </a:fld>
            <a:endParaRPr lang="en-US"/>
          </a:p>
        </p:txBody>
      </p:sp>
    </p:spTree>
    <p:extLst>
      <p:ext uri="{BB962C8B-B14F-4D97-AF65-F5344CB8AC3E}">
        <p14:creationId xmlns:p14="http://schemas.microsoft.com/office/powerpoint/2010/main" val="69319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868" indent="0" algn="ctr">
              <a:buNone/>
              <a:defRPr/>
            </a:lvl2pPr>
            <a:lvl3pPr marL="913736" indent="0" algn="ctr">
              <a:buNone/>
              <a:defRPr/>
            </a:lvl3pPr>
            <a:lvl4pPr marL="1370604" indent="0" algn="ctr">
              <a:buNone/>
              <a:defRPr/>
            </a:lvl4pPr>
            <a:lvl5pPr marL="1827472" indent="0" algn="ctr">
              <a:buNone/>
              <a:defRPr/>
            </a:lvl5pPr>
            <a:lvl6pPr marL="2284341" indent="0" algn="ctr">
              <a:buNone/>
              <a:defRPr/>
            </a:lvl6pPr>
            <a:lvl7pPr marL="2741210" indent="0" algn="ctr">
              <a:buNone/>
              <a:defRPr/>
            </a:lvl7pPr>
            <a:lvl8pPr marL="3198078" indent="0" algn="ctr">
              <a:buNone/>
              <a:defRPr/>
            </a:lvl8pPr>
            <a:lvl9pPr marL="3654946"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6"/>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868" indent="0">
              <a:buNone/>
              <a:defRPr sz="1800"/>
            </a:lvl2pPr>
            <a:lvl3pPr marL="913736" indent="0">
              <a:buNone/>
              <a:defRPr sz="1700"/>
            </a:lvl3pPr>
            <a:lvl4pPr marL="1370604" indent="0">
              <a:buNone/>
              <a:defRPr sz="1400"/>
            </a:lvl4pPr>
            <a:lvl5pPr marL="1827472" indent="0">
              <a:buNone/>
              <a:defRPr sz="1400"/>
            </a:lvl5pPr>
            <a:lvl6pPr marL="2284341" indent="0">
              <a:buNone/>
              <a:defRPr sz="1400"/>
            </a:lvl6pPr>
            <a:lvl7pPr marL="2741210" indent="0">
              <a:buNone/>
              <a:defRPr sz="1400"/>
            </a:lvl7pPr>
            <a:lvl8pPr marL="3198078" indent="0">
              <a:buNone/>
              <a:defRPr sz="1400"/>
            </a:lvl8pPr>
            <a:lvl9pPr marL="3654946"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21"/>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96" y="1692276"/>
            <a:ext cx="4454525"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696" y="2398721"/>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33"/>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46" y="1582738"/>
            <a:ext cx="3316287" cy="5173662"/>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6" y="5294321"/>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6" y="676275"/>
            <a:ext cx="6046789" cy="4537075"/>
          </a:xfrm>
        </p:spPr>
        <p:txBody>
          <a:bodyPr/>
          <a:lstStyle>
            <a:lvl1pPr marL="0" indent="0">
              <a:buNone/>
              <a:defRPr sz="3200"/>
            </a:lvl1pPr>
            <a:lvl2pPr marL="456868" indent="0">
              <a:buNone/>
              <a:defRPr sz="2800"/>
            </a:lvl2pPr>
            <a:lvl3pPr marL="913736" indent="0">
              <a:buNone/>
              <a:defRPr sz="2400"/>
            </a:lvl3pPr>
            <a:lvl4pPr marL="1370604" indent="0">
              <a:buNone/>
              <a:defRPr sz="2000"/>
            </a:lvl4pPr>
            <a:lvl5pPr marL="1827472" indent="0">
              <a:buNone/>
              <a:defRPr sz="2000"/>
            </a:lvl5pPr>
            <a:lvl6pPr marL="2284341" indent="0">
              <a:buNone/>
              <a:defRPr sz="2000"/>
            </a:lvl6pPr>
            <a:lvl7pPr marL="2741210" indent="0">
              <a:buNone/>
              <a:defRPr sz="2000"/>
            </a:lvl7pPr>
            <a:lvl8pPr marL="3198078" indent="0">
              <a:buNone/>
              <a:defRPr sz="2000"/>
            </a:lvl8pPr>
            <a:lvl9pPr marL="365494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6" y="5918200"/>
            <a:ext cx="6046789" cy="889000"/>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6"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46" y="1770070"/>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4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376" algn="l"/>
                <a:tab pos="1446746" algn="l"/>
                <a:tab pos="2170124" algn="l"/>
                <a:tab pos="2893499"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20"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488"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230"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297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8716"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5584"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2455"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9321"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619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488" indent="-323617" algn="l" defTabSz="45686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2973" indent="-287129" algn="l" defTabSz="45686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458" indent="-215745" algn="l" defTabSz="45686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5947" indent="-215745" algn="l" defTabSz="45686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7434"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4302"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1170"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8038"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4906"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868" rtl="0" eaLnBrk="1" latinLnBrk="0" hangingPunct="1">
        <a:defRPr sz="1800" kern="1200">
          <a:solidFill>
            <a:schemeClr val="tx1"/>
          </a:solidFill>
          <a:latin typeface="+mn-lt"/>
          <a:ea typeface="+mn-ea"/>
          <a:cs typeface="+mn-cs"/>
        </a:defRPr>
      </a:lvl1pPr>
      <a:lvl2pPr marL="456868" algn="l" defTabSz="456868" rtl="0" eaLnBrk="1" latinLnBrk="0" hangingPunct="1">
        <a:defRPr sz="1800" kern="1200">
          <a:solidFill>
            <a:schemeClr val="tx1"/>
          </a:solidFill>
          <a:latin typeface="+mn-lt"/>
          <a:ea typeface="+mn-ea"/>
          <a:cs typeface="+mn-cs"/>
        </a:defRPr>
      </a:lvl2pPr>
      <a:lvl3pPr marL="913736" algn="l" defTabSz="456868" rtl="0" eaLnBrk="1" latinLnBrk="0" hangingPunct="1">
        <a:defRPr sz="1800" kern="1200">
          <a:solidFill>
            <a:schemeClr val="tx1"/>
          </a:solidFill>
          <a:latin typeface="+mn-lt"/>
          <a:ea typeface="+mn-ea"/>
          <a:cs typeface="+mn-cs"/>
        </a:defRPr>
      </a:lvl3pPr>
      <a:lvl4pPr marL="1370604" algn="l" defTabSz="456868" rtl="0" eaLnBrk="1" latinLnBrk="0" hangingPunct="1">
        <a:defRPr sz="1800" kern="1200">
          <a:solidFill>
            <a:schemeClr val="tx1"/>
          </a:solidFill>
          <a:latin typeface="+mn-lt"/>
          <a:ea typeface="+mn-ea"/>
          <a:cs typeface="+mn-cs"/>
        </a:defRPr>
      </a:lvl4pPr>
      <a:lvl5pPr marL="1827472" algn="l" defTabSz="456868" rtl="0" eaLnBrk="1" latinLnBrk="0" hangingPunct="1">
        <a:defRPr sz="1800" kern="1200">
          <a:solidFill>
            <a:schemeClr val="tx1"/>
          </a:solidFill>
          <a:latin typeface="+mn-lt"/>
          <a:ea typeface="+mn-ea"/>
          <a:cs typeface="+mn-cs"/>
        </a:defRPr>
      </a:lvl5pPr>
      <a:lvl6pPr marL="2284341" algn="l" defTabSz="456868" rtl="0" eaLnBrk="1" latinLnBrk="0" hangingPunct="1">
        <a:defRPr sz="1800" kern="1200">
          <a:solidFill>
            <a:schemeClr val="tx1"/>
          </a:solidFill>
          <a:latin typeface="+mn-lt"/>
          <a:ea typeface="+mn-ea"/>
          <a:cs typeface="+mn-cs"/>
        </a:defRPr>
      </a:lvl6pPr>
      <a:lvl7pPr marL="2741210" algn="l" defTabSz="456868" rtl="0" eaLnBrk="1" latinLnBrk="0" hangingPunct="1">
        <a:defRPr sz="1800" kern="1200">
          <a:solidFill>
            <a:schemeClr val="tx1"/>
          </a:solidFill>
          <a:latin typeface="+mn-lt"/>
          <a:ea typeface="+mn-ea"/>
          <a:cs typeface="+mn-cs"/>
        </a:defRPr>
      </a:lvl7pPr>
      <a:lvl8pPr marL="3198078" algn="l" defTabSz="456868" rtl="0" eaLnBrk="1" latinLnBrk="0" hangingPunct="1">
        <a:defRPr sz="1800" kern="1200">
          <a:solidFill>
            <a:schemeClr val="tx1"/>
          </a:solidFill>
          <a:latin typeface="+mn-lt"/>
          <a:ea typeface="+mn-ea"/>
          <a:cs typeface="+mn-cs"/>
        </a:defRPr>
      </a:lvl8pPr>
      <a:lvl9pPr marL="3654946" algn="l" defTabSz="456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Perception &amp; Attention</a:t>
            </a:r>
          </a:p>
        </p:txBody>
      </p:sp>
      <p:sp>
        <p:nvSpPr>
          <p:cNvPr id="3" name="Subtitle 2"/>
          <p:cNvSpPr>
            <a:spLocks noGrp="1"/>
          </p:cNvSpPr>
          <p:nvPr>
            <p:ph type="subTitle" idx="1"/>
          </p:nvPr>
        </p:nvSpPr>
        <p:spPr/>
        <p:txBody>
          <a:bodyPr/>
          <a:lstStyle/>
          <a:p>
            <a:r>
              <a:rPr lang="en-US" dirty="0"/>
              <a:t>Computational Cognitive Neuroscience</a:t>
            </a:r>
          </a:p>
          <a:p>
            <a:r>
              <a:rPr lang="en-US" dirty="0"/>
              <a:t>Randall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Detectors..</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10</a:t>
            </a:fld>
            <a:endParaRPr lang="en-US"/>
          </a:p>
        </p:txBody>
      </p:sp>
    </p:spTree>
    <p:extLst>
      <p:ext uri="{BB962C8B-B14F-4D97-AF65-F5344CB8AC3E}">
        <p14:creationId xmlns:p14="http://schemas.microsoft.com/office/powerpoint/2010/main" val="24054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Self-Organization of V1 Orientation Selective Neurons</a:t>
            </a:r>
          </a:p>
        </p:txBody>
      </p:sp>
      <p:pic>
        <p:nvPicPr>
          <p:cNvPr id="4" name="Content Placeholder 3" descr="fig_v1_orientation_tuning_data.jpg"/>
          <p:cNvPicPr>
            <a:picLocks noGrp="1" noChangeAspect="1"/>
          </p:cNvPicPr>
          <p:nvPr>
            <p:ph idx="1"/>
          </p:nvPr>
        </p:nvPicPr>
        <p:blipFill>
          <a:blip r:embed="rId2">
            <a:extLst>
              <a:ext uri="{28A0092B-C50C-407E-A947-70E740481C1C}">
                <a14:useLocalDpi xmlns:a14="http://schemas.microsoft.com/office/drawing/2010/main" val="0"/>
              </a:ext>
            </a:extLst>
          </a:blip>
          <a:srcRect l="-27382" r="-27382"/>
          <a:stretch>
            <a:fillRect/>
          </a:stretch>
        </p:blipFill>
        <p:spPr/>
      </p:pic>
    </p:spTree>
    <p:extLst>
      <p:ext uri="{BB962C8B-B14F-4D97-AF65-F5344CB8AC3E}">
        <p14:creationId xmlns:p14="http://schemas.microsoft.com/office/powerpoint/2010/main" val="267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5"/>
            <a:ext cx="4154483" cy="1262063"/>
          </a:xfrm>
        </p:spPr>
        <p:txBody>
          <a:bodyPr/>
          <a:lstStyle/>
          <a:p>
            <a:r>
              <a:rPr lang="en-US" dirty="0"/>
              <a:t>Topography!</a:t>
            </a:r>
          </a:p>
        </p:txBody>
      </p:sp>
      <p:pic>
        <p:nvPicPr>
          <p:cNvPr id="4" name="Content Placeholder 3" descr="fig_v1_orientation_cols_dat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9" r="-2130"/>
          <a:stretch/>
        </p:blipFill>
        <p:spPr>
          <a:xfrm>
            <a:off x="5267325" y="428629"/>
            <a:ext cx="3733800" cy="6673003"/>
          </a:xfrm>
        </p:spPr>
      </p:pic>
      <p:sp>
        <p:nvSpPr>
          <p:cNvPr id="6" name="TextBox 5"/>
          <p:cNvSpPr txBox="1"/>
          <p:nvPr/>
        </p:nvSpPr>
        <p:spPr>
          <a:xfrm>
            <a:off x="847725" y="2105025"/>
            <a:ext cx="3886200" cy="1850843"/>
          </a:xfrm>
          <a:prstGeom prst="rect">
            <a:avLst/>
          </a:prstGeom>
          <a:noFill/>
        </p:spPr>
        <p:txBody>
          <a:bodyPr wrap="square" lIns="91401" tIns="45701" rIns="91401" bIns="45701" rtlCol="0">
            <a:spAutoFit/>
          </a:bodyPr>
          <a:lstStyle/>
          <a:p>
            <a:r>
              <a:rPr lang="en-US" sz="2400" dirty="0"/>
              <a:t>Map of orientations</a:t>
            </a:r>
          </a:p>
          <a:p>
            <a:endParaRPr lang="en-US" sz="2400" dirty="0"/>
          </a:p>
          <a:p>
            <a:r>
              <a:rPr lang="en-US" sz="2400" dirty="0"/>
              <a:t>“Pinwheel” singularities</a:t>
            </a:r>
          </a:p>
          <a:p>
            <a:endParaRPr lang="en-US" sz="2400" dirty="0"/>
          </a:p>
          <a:p>
            <a:r>
              <a:rPr lang="en-US" sz="2400" dirty="0" err="1"/>
              <a:t>Hypercolumn</a:t>
            </a:r>
            <a:r>
              <a:rPr lang="en-US" sz="2400" dirty="0"/>
              <a:t> organization</a:t>
            </a:r>
          </a:p>
        </p:txBody>
      </p:sp>
    </p:spTree>
    <p:extLst>
      <p:ext uri="{BB962C8B-B14F-4D97-AF65-F5344CB8AC3E}">
        <p14:creationId xmlns:p14="http://schemas.microsoft.com/office/powerpoint/2010/main" val="30751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Common?</a:t>
            </a:r>
          </a:p>
        </p:txBody>
      </p:sp>
      <p:pic>
        <p:nvPicPr>
          <p:cNvPr id="4" name="Content Placeholder 3" descr="v1rf_im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33" r="-352"/>
          <a:stretch/>
        </p:blipFill>
        <p:spPr>
          <a:xfrm>
            <a:off x="1215360" y="1876429"/>
            <a:ext cx="3429000" cy="2551703"/>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7693" y="1876425"/>
            <a:ext cx="3352800" cy="2514600"/>
          </a:xfrm>
          <a:prstGeom prst="rect">
            <a:avLst/>
          </a:prstGeom>
          <a:noFill/>
          <a:ln w="9525">
            <a:noFill/>
            <a:round/>
            <a:headEnd/>
            <a:tailEnd/>
          </a:ln>
          <a:effec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28725" y="4543430"/>
            <a:ext cx="3402270" cy="2551703"/>
          </a:xfrm>
          <a:prstGeom prst="rect">
            <a:avLst/>
          </a:prstGeom>
          <a:noFill/>
          <a:ln w="9525">
            <a:noFill/>
            <a:round/>
            <a:headEnd/>
            <a:tailEnd/>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406360" y="4543425"/>
            <a:ext cx="3402270" cy="2551702"/>
          </a:xfrm>
          <a:prstGeom prst="rect">
            <a:avLst/>
          </a:prstGeom>
          <a:noFill/>
          <a:ln w="9525">
            <a:noFill/>
            <a:round/>
            <a:headEnd/>
            <a:tailEnd/>
          </a:ln>
          <a:effectLst/>
        </p:spPr>
      </p:pic>
    </p:spTree>
    <p:extLst>
      <p:ext uri="{BB962C8B-B14F-4D97-AF65-F5344CB8AC3E}">
        <p14:creationId xmlns:p14="http://schemas.microsoft.com/office/powerpoint/2010/main" val="176863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Self-Organized Topography</a:t>
            </a:r>
          </a:p>
        </p:txBody>
      </p:sp>
      <p:pic>
        <p:nvPicPr>
          <p:cNvPr id="4" name="Content Placeholder 3" descr="fig_v1rf_map.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2" r="-1043"/>
          <a:stretch/>
        </p:blipFill>
        <p:spPr>
          <a:xfrm>
            <a:off x="2066925" y="1431420"/>
            <a:ext cx="6019800" cy="5609141"/>
          </a:xfrm>
        </p:spPr>
      </p:pic>
    </p:spTree>
    <p:extLst>
      <p:ext uri="{BB962C8B-B14F-4D97-AF65-F5344CB8AC3E}">
        <p14:creationId xmlns:p14="http://schemas.microsoft.com/office/powerpoint/2010/main" val="162168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15</a:t>
            </a:fld>
            <a:endParaRPr lang="en-US"/>
          </a:p>
        </p:txBody>
      </p:sp>
    </p:spTree>
    <p:extLst>
      <p:ext uri="{BB962C8B-B14F-4D97-AF65-F5344CB8AC3E}">
        <p14:creationId xmlns:p14="http://schemas.microsoft.com/office/powerpoint/2010/main" val="21760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Hard</a:t>
            </a:r>
          </a:p>
        </p:txBody>
      </p:sp>
      <p:pic>
        <p:nvPicPr>
          <p:cNvPr id="4" name="Content Placeholder 3" descr="fig_objrec_difficulty.png"/>
          <p:cNvPicPr>
            <a:picLocks noGrp="1" noChangeAspect="1"/>
          </p:cNvPicPr>
          <p:nvPr>
            <p:ph idx="1"/>
          </p:nvPr>
        </p:nvPicPr>
        <p:blipFill>
          <a:blip r:embed="rId2">
            <a:extLst>
              <a:ext uri="{28A0092B-C50C-407E-A947-70E740481C1C}">
                <a14:useLocalDpi xmlns:a14="http://schemas.microsoft.com/office/drawing/2010/main" val="0"/>
              </a:ext>
            </a:extLst>
          </a:blip>
          <a:srcRect l="-4475" r="-4475"/>
          <a:stretch>
            <a:fillRect/>
          </a:stretch>
        </p:blipFill>
        <p:spPr/>
      </p:pic>
    </p:spTree>
    <p:extLst>
      <p:ext uri="{BB962C8B-B14F-4D97-AF65-F5344CB8AC3E}">
        <p14:creationId xmlns:p14="http://schemas.microsoft.com/office/powerpoint/2010/main" val="11175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invar_trans.png"/>
          <p:cNvPicPr>
            <a:picLocks noGrp="1" noChangeAspect="1"/>
          </p:cNvPicPr>
          <p:nvPr>
            <p:ph sz="half" idx="1"/>
          </p:nvPr>
        </p:nvPicPr>
        <p:blipFill>
          <a:blip r:embed="rId2"/>
          <a:stretch>
            <a:fillRect/>
          </a:stretch>
        </p:blipFill>
        <p:spPr>
          <a:xfrm>
            <a:off x="236554" y="1770067"/>
            <a:ext cx="4850346" cy="5119687"/>
          </a:xfrm>
          <a:solidFill>
            <a:schemeClr val="bg1">
              <a:alpha val="47000"/>
            </a:schemeClr>
          </a:solidFill>
          <a:effectLst>
            <a:outerShdw blurRad="50800" dist="38100" dir="2700000" algn="tl" rotWithShape="0">
              <a:srgbClr val="000000">
                <a:alpha val="43000"/>
              </a:srgbClr>
            </a:outerShdw>
          </a:effectLst>
        </p:spPr>
      </p:pic>
      <p:sp>
        <p:nvSpPr>
          <p:cNvPr id="6" name="Content Placeholder 5"/>
          <p:cNvSpPr>
            <a:spLocks noGrp="1"/>
          </p:cNvSpPr>
          <p:nvPr>
            <p:ph sz="half" idx="2"/>
          </p:nvPr>
        </p:nvSpPr>
        <p:spPr/>
        <p:txBody>
          <a:bodyPr/>
          <a:lstStyle/>
          <a:p>
            <a:r>
              <a:rPr lang="en-US" dirty="0"/>
              <a:t>Hierarchy of increasing:</a:t>
            </a:r>
          </a:p>
          <a:p>
            <a:pPr lvl="1"/>
            <a:r>
              <a:rPr lang="en-US" dirty="0"/>
              <a:t>Feature complexity</a:t>
            </a:r>
          </a:p>
          <a:p>
            <a:pPr lvl="1"/>
            <a:r>
              <a:rPr lang="en-US" dirty="0"/>
              <a:t>Spatial invariance</a:t>
            </a:r>
          </a:p>
          <a:p>
            <a:r>
              <a:rPr lang="en-US" dirty="0"/>
              <a:t>Strong match to RF’s in corresponding brain areas</a:t>
            </a:r>
          </a:p>
          <a:p>
            <a:pPr lvl="1"/>
            <a:endParaRPr lang="en-US" dirty="0"/>
          </a:p>
          <a:p>
            <a:pPr lvl="1">
              <a:buNone/>
            </a:pPr>
            <a:r>
              <a:rPr lang="en-US" dirty="0"/>
              <a:t>(</a:t>
            </a:r>
            <a:r>
              <a:rPr lang="en-US" dirty="0" err="1"/>
              <a:t>Neocognitron</a:t>
            </a:r>
            <a:r>
              <a:rPr lang="en-US" dirty="0"/>
              <a:t>, HMAX, SLF, Pinto/</a:t>
            </a:r>
            <a:r>
              <a:rPr lang="en-US" dirty="0" err="1"/>
              <a:t>DiCarlo</a:t>
            </a:r>
            <a:r>
              <a:rPr lang="en-US" dirty="0"/>
              <a:t>, etc.)</a:t>
            </a:r>
          </a:p>
          <a:p>
            <a:endParaRPr lang="en-US" dirty="0"/>
          </a:p>
          <a:p>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17</a:t>
            </a:fld>
            <a:endParaRPr lang="en-US"/>
          </a:p>
        </p:txBody>
      </p:sp>
    </p:spTree>
    <p:extLst>
      <p:ext uri="{BB962C8B-B14F-4D97-AF65-F5344CB8AC3E}">
        <p14:creationId xmlns:p14="http://schemas.microsoft.com/office/powerpoint/2010/main" val="200227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Data</a:t>
            </a:r>
          </a:p>
        </p:txBody>
      </p:sp>
      <p:pic>
        <p:nvPicPr>
          <p:cNvPr id="7" name="Content Placeholder 6" descr="fig_kobatake_tanaka_94_invariance.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93" r="-1079"/>
          <a:stretch/>
        </p:blipFill>
        <p:spPr>
          <a:xfrm>
            <a:off x="5495927" y="1800225"/>
            <a:ext cx="4118846" cy="5282709"/>
          </a:xfrm>
        </p:spPr>
      </p:pic>
      <p:sp>
        <p:nvSpPr>
          <p:cNvPr id="5" name="Slide Number Placeholder 4"/>
          <p:cNvSpPr>
            <a:spLocks noGrp="1"/>
          </p:cNvSpPr>
          <p:nvPr>
            <p:ph type="sldNum" idx="12"/>
          </p:nvPr>
        </p:nvSpPr>
        <p:spPr/>
        <p:txBody>
          <a:bodyPr/>
          <a:lstStyle/>
          <a:p>
            <a:fld id="{5689AE7F-56EB-8D49-9914-836A4F709789}" type="slidenum">
              <a:rPr lang="en-US" smtClean="0"/>
              <a:pPr/>
              <a:t>18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1" y="2638427"/>
            <a:ext cx="5046663" cy="3095234"/>
          </a:xfrm>
          <a:prstGeom prst="rect">
            <a:avLst/>
          </a:prstGeom>
        </p:spPr>
      </p:pic>
    </p:spTree>
    <p:extLst>
      <p:ext uri="{BB962C8B-B14F-4D97-AF65-F5344CB8AC3E}">
        <p14:creationId xmlns:p14="http://schemas.microsoft.com/office/powerpoint/2010/main" val="30705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Textbook Test</a:t>
            </a:r>
          </a:p>
        </p:txBody>
      </p:sp>
      <p:pic>
        <p:nvPicPr>
          <p:cNvPr id="7" name="Content Placeholder 6" descr="fig_objrec_obj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42" r="-734"/>
          <a:stretch/>
        </p:blipFill>
        <p:spPr>
          <a:xfrm>
            <a:off x="2517217" y="1770070"/>
            <a:ext cx="5034433" cy="4989513"/>
          </a:xfrm>
        </p:spPr>
      </p:pic>
    </p:spTree>
    <p:extLst>
      <p:ext uri="{BB962C8B-B14F-4D97-AF65-F5344CB8AC3E}">
        <p14:creationId xmlns:p14="http://schemas.microsoft.com/office/powerpoint/2010/main" val="391974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Overview</a:t>
            </a:r>
          </a:p>
        </p:txBody>
      </p:sp>
      <p:pic>
        <p:nvPicPr>
          <p:cNvPr id="4" name="Content Placeholder 3" descr="answer.gif"/>
          <p:cNvPicPr>
            <a:picLocks noGrp="1" noChangeAspect="1"/>
          </p:cNvPicPr>
          <p:nvPr>
            <p:ph idx="1"/>
          </p:nvPr>
        </p:nvPicPr>
        <p:blipFill>
          <a:blip r:embed="rId2">
            <a:extLst>
              <a:ext uri="{28A0092B-C50C-407E-A947-70E740481C1C}">
                <a14:useLocalDpi xmlns:a14="http://schemas.microsoft.com/office/drawing/2010/main" val="0"/>
              </a:ext>
            </a:extLst>
          </a:blip>
          <a:srcRect l="-6793" r="-6793"/>
          <a:stretch>
            <a:fillRect/>
          </a:stretch>
        </p:blipFill>
        <p:spPr/>
      </p:pic>
    </p:spTree>
    <p:extLst>
      <p:ext uri="{BB962C8B-B14F-4D97-AF65-F5344CB8AC3E}">
        <p14:creationId xmlns:p14="http://schemas.microsoft.com/office/powerpoint/2010/main" val="44283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508914" y="1008383"/>
            <a:ext cx="3062125" cy="5966247"/>
          </a:xfrm>
        </p:spPr>
        <p:txBody>
          <a:bodyPr/>
          <a:lstStyle/>
          <a:p>
            <a:pPr>
              <a:lnSpc>
                <a:spcPct val="90000"/>
              </a:lnSpc>
            </a:pPr>
            <a:r>
              <a:rPr lang="en-US" sz="2000" dirty="0"/>
              <a:t>3D models from Google </a:t>
            </a:r>
            <a:r>
              <a:rPr lang="en-US" sz="2000" dirty="0" err="1"/>
              <a:t>SketchUp</a:t>
            </a:r>
            <a:endParaRPr lang="en-US" sz="2000" dirty="0"/>
          </a:p>
          <a:p>
            <a:pPr>
              <a:lnSpc>
                <a:spcPct val="90000"/>
              </a:lnSpc>
            </a:pPr>
            <a:r>
              <a:rPr lang="en-US" sz="2000" dirty="0"/>
              <a:t>100 categories</a:t>
            </a:r>
          </a:p>
          <a:p>
            <a:pPr>
              <a:lnSpc>
                <a:spcPct val="90000"/>
              </a:lnSpc>
            </a:pPr>
            <a:r>
              <a:rPr lang="en-US" sz="2000" dirty="0"/>
              <a:t>9-10 objects per category</a:t>
            </a:r>
          </a:p>
          <a:p>
            <a:pPr marL="485867" indent="-377940">
              <a:lnSpc>
                <a:spcPct val="90000"/>
              </a:lnSpc>
            </a:pPr>
            <a:r>
              <a:rPr lang="en-US" sz="2000" dirty="0"/>
              <a:t>2 objects left out for testing</a:t>
            </a:r>
          </a:p>
          <a:p>
            <a:pPr marL="485867" indent="-377940">
              <a:lnSpc>
                <a:spcPct val="90000"/>
              </a:lnSpc>
            </a:pPr>
            <a:r>
              <a:rPr lang="en-US" sz="2000" dirty="0"/>
              <a:t>+/- 20° </a:t>
            </a:r>
            <a:r>
              <a:rPr lang="en-US" sz="2000" dirty="0" err="1"/>
              <a:t>horiz</a:t>
            </a:r>
            <a:r>
              <a:rPr lang="en-US" sz="2000" dirty="0"/>
              <a:t> depth rotation + 180° flip</a:t>
            </a:r>
          </a:p>
          <a:p>
            <a:pPr marL="485867" indent="-377940">
              <a:lnSpc>
                <a:spcPct val="90000"/>
              </a:lnSpc>
            </a:pPr>
            <a:r>
              <a:rPr lang="en-US" sz="2000" dirty="0"/>
              <a:t>0-30° vertical depth rotation</a:t>
            </a:r>
          </a:p>
          <a:p>
            <a:pPr marL="485867" indent="-377940">
              <a:lnSpc>
                <a:spcPct val="90000"/>
              </a:lnSpc>
            </a:pPr>
            <a:r>
              <a:rPr lang="en-US" sz="2000" dirty="0"/>
              <a:t>14° 2D planar rotations</a:t>
            </a:r>
          </a:p>
          <a:p>
            <a:pPr marL="485867" indent="-377940">
              <a:lnSpc>
                <a:spcPct val="90000"/>
              </a:lnSpc>
            </a:pPr>
            <a:r>
              <a:rPr lang="en-US" sz="2000" dirty="0"/>
              <a:t>25% scaling</a:t>
            </a:r>
          </a:p>
          <a:p>
            <a:pPr marL="485867" indent="-377940">
              <a:lnSpc>
                <a:spcPct val="90000"/>
              </a:lnSpc>
            </a:pPr>
            <a:r>
              <a:rPr lang="en-US" sz="2000" dirty="0"/>
              <a:t>30% planar translations</a:t>
            </a:r>
          </a:p>
        </p:txBody>
      </p:sp>
      <p:sp>
        <p:nvSpPr>
          <p:cNvPr id="5" name="Slide Number Placeholder 4"/>
          <p:cNvSpPr>
            <a:spLocks noGrp="1"/>
          </p:cNvSpPr>
          <p:nvPr>
            <p:ph type="sldNum" idx="12"/>
          </p:nvPr>
        </p:nvSpPr>
        <p:spPr/>
        <p:txBody>
          <a:bodyPr/>
          <a:lstStyle/>
          <a:p>
            <a:fld id="{5689AE7F-56EB-8D49-9914-836A4F709789}" type="slidenum">
              <a:rPr lang="en-US" smtClean="0"/>
              <a:pPr/>
              <a:t>20</a:t>
            </a:fld>
            <a:endParaRPr lang="en-US"/>
          </a:p>
        </p:txBody>
      </p:sp>
      <p:sp>
        <p:nvSpPr>
          <p:cNvPr id="7" name="TextBox 6"/>
          <p:cNvSpPr txBox="1"/>
          <p:nvPr/>
        </p:nvSpPr>
        <p:spPr>
          <a:xfrm>
            <a:off x="1763555" y="231843"/>
            <a:ext cx="6365545" cy="682201"/>
          </a:xfrm>
          <a:prstGeom prst="rect">
            <a:avLst/>
          </a:prstGeom>
          <a:noFill/>
        </p:spPr>
        <p:txBody>
          <a:bodyPr wrap="none" lIns="100783" tIns="50392" rIns="100783" bIns="50392" rtlCol="0">
            <a:spAutoFit/>
          </a:bodyPr>
          <a:lstStyle/>
          <a:p>
            <a:r>
              <a:rPr lang="en-US" sz="4000" dirty="0"/>
              <a:t>3D Object Recognition Test</a:t>
            </a:r>
          </a:p>
        </p:txBody>
      </p:sp>
      <p:pic>
        <p:nvPicPr>
          <p:cNvPr id="8" name="Picture 7" descr="fig_CU3D_100_10x10_1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12" y="1008380"/>
            <a:ext cx="5542598" cy="5546090"/>
          </a:xfrm>
          <a:prstGeom prst="rect">
            <a:avLst/>
          </a:prstGeom>
        </p:spPr>
      </p:pic>
      <p:sp>
        <p:nvSpPr>
          <p:cNvPr id="3" name="Rectangle 2"/>
          <p:cNvSpPr/>
          <p:nvPr/>
        </p:nvSpPr>
        <p:spPr>
          <a:xfrm>
            <a:off x="1514157" y="6907001"/>
            <a:ext cx="7051677" cy="364917"/>
          </a:xfrm>
          <a:prstGeom prst="rect">
            <a:avLst/>
          </a:prstGeom>
        </p:spPr>
        <p:txBody>
          <a:bodyPr wrap="square" lIns="100783" tIns="50392" rIns="100783" bIns="50392">
            <a:spAutoFit/>
          </a:bodyPr>
          <a:lstStyle/>
          <a:p>
            <a:r>
              <a:rPr lang="en-US" dirty="0"/>
              <a:t>http://</a:t>
            </a:r>
            <a:r>
              <a:rPr lang="en-US" dirty="0" err="1"/>
              <a:t>grey.colorado.edu</a:t>
            </a:r>
            <a:r>
              <a:rPr lang="en-US" dirty="0"/>
              <a:t>/</a:t>
            </a:r>
            <a:r>
              <a:rPr lang="en-US" dirty="0" err="1"/>
              <a:t>CompCogNeuro</a:t>
            </a:r>
            <a:r>
              <a:rPr lang="en-US" dirty="0"/>
              <a:t>/</a:t>
            </a:r>
            <a:r>
              <a:rPr lang="en-US" dirty="0" err="1"/>
              <a:t>index.php</a:t>
            </a:r>
            <a:r>
              <a:rPr lang="en-US" dirty="0"/>
              <a:t>/CU3D</a:t>
            </a:r>
          </a:p>
        </p:txBody>
      </p:sp>
    </p:spTree>
    <p:extLst>
      <p:ext uri="{BB962C8B-B14F-4D97-AF65-F5344CB8AC3E}">
        <p14:creationId xmlns:p14="http://schemas.microsoft.com/office/powerpoint/2010/main" val="1066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to Novel Category Exemplars – Better than 90%</a:t>
            </a:r>
          </a:p>
        </p:txBody>
      </p:sp>
      <p:sp>
        <p:nvSpPr>
          <p:cNvPr id="5" name="Slide Number Placeholder 4"/>
          <p:cNvSpPr>
            <a:spLocks noGrp="1"/>
          </p:cNvSpPr>
          <p:nvPr>
            <p:ph type="sldNum" idx="12"/>
          </p:nvPr>
        </p:nvSpPr>
        <p:spPr/>
        <p:txBody>
          <a:bodyPr/>
          <a:lstStyle/>
          <a:p>
            <a:fld id="{5689AE7F-56EB-8D49-9914-836A4F709789}" type="slidenum">
              <a:rPr lang="en-US" smtClean="0"/>
              <a:pPr/>
              <a:t>21</a:t>
            </a:fld>
            <a:endParaRPr lang="en-US"/>
          </a:p>
        </p:txBody>
      </p:sp>
      <p:pic>
        <p:nvPicPr>
          <p:cNvPr id="4" name="Picture 3" descr="fig_objrec_gen_results_2Dvs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27" y="1594060"/>
            <a:ext cx="5629117" cy="5632664"/>
          </a:xfrm>
          <a:prstGeom prst="rect">
            <a:avLst/>
          </a:prstGeom>
        </p:spPr>
      </p:pic>
    </p:spTree>
    <p:extLst>
      <p:ext uri="{BB962C8B-B14F-4D97-AF65-F5344CB8AC3E}">
        <p14:creationId xmlns:p14="http://schemas.microsoft.com/office/powerpoint/2010/main" val="162910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Attention and Neglect</a:t>
            </a:r>
          </a:p>
        </p:txBody>
      </p:sp>
      <p:pic>
        <p:nvPicPr>
          <p:cNvPr id="4" name="Content Placeholder 3"/>
          <p:cNvPicPr>
            <a:picLocks noGrp="1" noChangeAspect="1"/>
          </p:cNvPicPr>
          <p:nvPr>
            <p:ph idx="1"/>
          </p:nvPr>
        </p:nvPicPr>
        <p:blipFill rotWithShape="1">
          <a:blip r:embed="rId2"/>
          <a:srcRect l="-928" r="-780"/>
          <a:stretch/>
        </p:blipFill>
        <p:spPr>
          <a:xfrm>
            <a:off x="3192289" y="1770070"/>
            <a:ext cx="3684291" cy="4989513"/>
          </a:xfrm>
        </p:spPr>
      </p:pic>
    </p:spTree>
    <p:extLst>
      <p:ext uri="{BB962C8B-B14F-4D97-AF65-F5344CB8AC3E}">
        <p14:creationId xmlns:p14="http://schemas.microsoft.com/office/powerpoint/2010/main" val="188008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925" y="301625"/>
            <a:ext cx="5980120" cy="1262063"/>
          </a:xfrm>
        </p:spPr>
        <p:txBody>
          <a:bodyPr/>
          <a:lstStyle/>
          <a:p>
            <a:r>
              <a:rPr lang="en-US" dirty="0" err="1"/>
              <a:t>Hemispatial</a:t>
            </a:r>
            <a:r>
              <a:rPr lang="en-US" dirty="0"/>
              <a:t> Neglect</a:t>
            </a:r>
          </a:p>
        </p:txBody>
      </p:sp>
      <p:pic>
        <p:nvPicPr>
          <p:cNvPr id="4" name="Content Placeholder 3" descr="fig_neglect_draw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 r="-975"/>
          <a:stretch/>
        </p:blipFill>
        <p:spPr>
          <a:xfrm>
            <a:off x="5648325" y="1647825"/>
            <a:ext cx="3787267" cy="4989513"/>
          </a:xfrm>
        </p:spPr>
      </p:pic>
      <p:pic>
        <p:nvPicPr>
          <p:cNvPr id="5" name="Picture 4" descr="fig_neglect_portra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504825"/>
            <a:ext cx="3015746" cy="3886200"/>
          </a:xfrm>
          <a:prstGeom prst="rect">
            <a:avLst/>
          </a:prstGeom>
        </p:spPr>
      </p:pic>
      <p:pic>
        <p:nvPicPr>
          <p:cNvPr id="6" name="Picture 5" descr="fig_neglect_line_bis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4543425"/>
            <a:ext cx="4659908" cy="2438400"/>
          </a:xfrm>
          <a:prstGeom prst="rect">
            <a:avLst/>
          </a:prstGeom>
        </p:spPr>
      </p:pic>
    </p:spTree>
    <p:extLst>
      <p:ext uri="{BB962C8B-B14F-4D97-AF65-F5344CB8AC3E}">
        <p14:creationId xmlns:p14="http://schemas.microsoft.com/office/powerpoint/2010/main" val="345741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01625"/>
            <a:ext cx="5486400" cy="1262063"/>
          </a:xfrm>
        </p:spPr>
        <p:txBody>
          <a:bodyPr/>
          <a:lstStyle/>
          <a:p>
            <a:r>
              <a:rPr lang="en-US" dirty="0"/>
              <a:t>Posner Task</a:t>
            </a:r>
          </a:p>
        </p:txBody>
      </p:sp>
      <p:pic>
        <p:nvPicPr>
          <p:cNvPr id="4" name="Content Placeholder 3" descr="fig_posner_task.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66" b="-674"/>
          <a:stretch/>
        </p:blipFill>
        <p:spPr>
          <a:xfrm>
            <a:off x="466725" y="3552824"/>
            <a:ext cx="7848600" cy="3654271"/>
          </a:xfrm>
        </p:spPr>
      </p:pic>
      <p:pic>
        <p:nvPicPr>
          <p:cNvPr id="5" name="Picture 4" descr="fig_posner_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428625"/>
            <a:ext cx="3730503" cy="2999032"/>
          </a:xfrm>
          <a:prstGeom prst="rect">
            <a:avLst/>
          </a:prstGeom>
        </p:spPr>
      </p:pic>
    </p:spTree>
    <p:extLst>
      <p:ext uri="{BB962C8B-B14F-4D97-AF65-F5344CB8AC3E}">
        <p14:creationId xmlns:p14="http://schemas.microsoft.com/office/powerpoint/2010/main" val="150386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Boxology</a:t>
            </a:r>
            <a:r>
              <a:rPr lang="en-US" dirty="0"/>
              <a:t> vs. Biology</a:t>
            </a:r>
          </a:p>
        </p:txBody>
      </p:sp>
      <p:pic>
        <p:nvPicPr>
          <p:cNvPr id="4" name="Content Placeholder 3" descr="fig_posner_disengage_mech.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20" r="-1107"/>
          <a:stretch/>
        </p:blipFill>
        <p:spPr>
          <a:xfrm>
            <a:off x="1304925" y="1495425"/>
            <a:ext cx="3048000" cy="5829621"/>
          </a:xfrm>
        </p:spPr>
      </p:pic>
      <p:pic>
        <p:nvPicPr>
          <p:cNvPr id="5" name="Picture 4" descr="fig_spat_attn_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2257425"/>
            <a:ext cx="3286125" cy="3538062"/>
          </a:xfrm>
          <a:prstGeom prst="rect">
            <a:avLst/>
          </a:prstGeom>
        </p:spPr>
      </p:pic>
    </p:spTree>
    <p:extLst>
      <p:ext uri="{BB962C8B-B14F-4D97-AF65-F5344CB8AC3E}">
        <p14:creationId xmlns:p14="http://schemas.microsoft.com/office/powerpoint/2010/main" val="104801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6"/>
            <a:ext cx="9067799" cy="889000"/>
          </a:xfrm>
        </p:spPr>
        <p:txBody>
          <a:bodyPr/>
          <a:lstStyle/>
          <a:p>
            <a:r>
              <a:rPr lang="en-US" dirty="0"/>
              <a:t>What’s Missing?  Lacking Depth..</a:t>
            </a:r>
          </a:p>
        </p:txBody>
      </p:sp>
      <p:pic>
        <p:nvPicPr>
          <p:cNvPr id="4" name="Content Placeholder 3" descr="fig_stereogram_randot_bi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r="-322"/>
          <a:stretch/>
        </p:blipFill>
        <p:spPr>
          <a:xfrm>
            <a:off x="1228725" y="1320224"/>
            <a:ext cx="7696200" cy="5816486"/>
          </a:xfrm>
        </p:spPr>
      </p:pic>
    </p:spTree>
    <p:extLst>
      <p:ext uri="{BB962C8B-B14F-4D97-AF65-F5344CB8AC3E}">
        <p14:creationId xmlns:p14="http://schemas.microsoft.com/office/powerpoint/2010/main" val="4555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Shading</a:t>
            </a:r>
          </a:p>
        </p:txBody>
      </p:sp>
      <p:pic>
        <p:nvPicPr>
          <p:cNvPr id="4" name="Content Placeholder 3"/>
          <p:cNvPicPr>
            <a:picLocks noGrp="1" noChangeAspect="1"/>
          </p:cNvPicPr>
          <p:nvPr>
            <p:ph idx="1"/>
          </p:nvPr>
        </p:nvPicPr>
        <p:blipFill>
          <a:blip r:embed="rId2"/>
          <a:srcRect t="2216" b="2216"/>
          <a:stretch>
            <a:fillRect/>
          </a:stretch>
        </p:blipFill>
        <p:spPr/>
      </p:pic>
    </p:spTree>
    <p:extLst>
      <p:ext uri="{BB962C8B-B14F-4D97-AF65-F5344CB8AC3E}">
        <p14:creationId xmlns:p14="http://schemas.microsoft.com/office/powerpoint/2010/main" val="354024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4" name="Content Placeholder 3"/>
          <p:cNvPicPr>
            <a:picLocks noGrp="1" noChangeAspect="1"/>
          </p:cNvPicPr>
          <p:nvPr>
            <p:ph idx="1"/>
          </p:nvPr>
        </p:nvPicPr>
        <p:blipFill>
          <a:blip r:embed="rId2"/>
          <a:srcRect l="-16912" r="-16912"/>
          <a:stretch>
            <a:fillRect/>
          </a:stretch>
        </p:blipFill>
        <p:spPr/>
      </p:pic>
    </p:spTree>
    <p:extLst>
      <p:ext uri="{BB962C8B-B14F-4D97-AF65-F5344CB8AC3E}">
        <p14:creationId xmlns:p14="http://schemas.microsoft.com/office/powerpoint/2010/main" val="198825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6" name="Content Placeholder 5"/>
          <p:cNvPicPr>
            <a:picLocks noGrp="1" noChangeAspect="1"/>
          </p:cNvPicPr>
          <p:nvPr>
            <p:ph idx="1"/>
          </p:nvPr>
        </p:nvPicPr>
        <p:blipFill>
          <a:blip r:embed="rId2"/>
          <a:srcRect l="-63586" r="-63586"/>
          <a:stretch>
            <a:fillRect/>
          </a:stretch>
        </p:blipFill>
        <p:spPr/>
      </p:pic>
    </p:spTree>
    <p:extLst>
      <p:ext uri="{BB962C8B-B14F-4D97-AF65-F5344CB8AC3E}">
        <p14:creationId xmlns:p14="http://schemas.microsoft.com/office/powerpoint/2010/main" val="286274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 Pathway</a:t>
            </a:r>
          </a:p>
        </p:txBody>
      </p:sp>
      <p:pic>
        <p:nvPicPr>
          <p:cNvPr id="4" name="Content Placeholder 3" descr="fig_vis_optic_path.png"/>
          <p:cNvPicPr>
            <a:picLocks noGrp="1" noChangeAspect="1"/>
          </p:cNvPicPr>
          <p:nvPr>
            <p:ph idx="1"/>
          </p:nvPr>
        </p:nvPicPr>
        <p:blipFill>
          <a:blip r:embed="rId2">
            <a:extLst>
              <a:ext uri="{28A0092B-C50C-407E-A947-70E740481C1C}">
                <a14:useLocalDpi xmlns:a14="http://schemas.microsoft.com/office/drawing/2010/main" val="0"/>
              </a:ext>
            </a:extLst>
          </a:blip>
          <a:srcRect t="-9991" b="-9991"/>
          <a:stretch>
            <a:fillRect/>
          </a:stretch>
        </p:blipFill>
        <p:spPr/>
      </p:pic>
    </p:spTree>
    <p:extLst>
      <p:ext uri="{BB962C8B-B14F-4D97-AF65-F5344CB8AC3E}">
        <p14:creationId xmlns:p14="http://schemas.microsoft.com/office/powerpoint/2010/main" val="282756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pic>
        <p:nvPicPr>
          <p:cNvPr id="4" name="Content Placeholder 3"/>
          <p:cNvPicPr>
            <a:picLocks noGrp="1" noChangeAspect="1"/>
          </p:cNvPicPr>
          <p:nvPr>
            <p:ph idx="1"/>
          </p:nvPr>
        </p:nvPicPr>
        <p:blipFill rotWithShape="1">
          <a:blip r:embed="rId2"/>
          <a:srcRect l="-358" r="109"/>
          <a:stretch/>
        </p:blipFill>
        <p:spPr>
          <a:xfrm>
            <a:off x="390525" y="1952625"/>
            <a:ext cx="6442179" cy="4989513"/>
          </a:xfrm>
        </p:spPr>
      </p:pic>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spTree>
    <p:extLst>
      <p:ext uri="{BB962C8B-B14F-4D97-AF65-F5344CB8AC3E}">
        <p14:creationId xmlns:p14="http://schemas.microsoft.com/office/powerpoint/2010/main" val="410678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pic>
        <p:nvPicPr>
          <p:cNvPr id="3" name="Picture 2"/>
          <p:cNvPicPr>
            <a:picLocks noChangeAspect="1"/>
          </p:cNvPicPr>
          <p:nvPr/>
        </p:nvPicPr>
        <p:blipFill>
          <a:blip r:embed="rId2"/>
          <a:stretch>
            <a:fillRect/>
          </a:stretch>
        </p:blipFill>
        <p:spPr>
          <a:xfrm>
            <a:off x="0" y="1816100"/>
            <a:ext cx="10077450" cy="3915383"/>
          </a:xfrm>
          <a:prstGeom prst="rect">
            <a:avLst/>
          </a:prstGeom>
        </p:spPr>
      </p:pic>
      <p:sp>
        <p:nvSpPr>
          <p:cNvPr id="7" name="TextBox 6"/>
          <p:cNvSpPr txBox="1"/>
          <p:nvPr/>
        </p:nvSpPr>
        <p:spPr>
          <a:xfrm>
            <a:off x="5419725" y="5991225"/>
            <a:ext cx="2438400" cy="560153"/>
          </a:xfrm>
          <a:prstGeom prst="rect">
            <a:avLst/>
          </a:prstGeom>
          <a:noFill/>
        </p:spPr>
        <p:txBody>
          <a:bodyPr wrap="square" rtlCol="0">
            <a:spAutoFit/>
          </a:bodyPr>
          <a:lstStyle/>
          <a:p>
            <a:r>
              <a:rPr lang="en-US" sz="3200" dirty="0"/>
              <a:t>Way!</a:t>
            </a:r>
          </a:p>
        </p:txBody>
      </p:sp>
    </p:spTree>
    <p:extLst>
      <p:ext uri="{BB962C8B-B14F-4D97-AF65-F5344CB8AC3E}">
        <p14:creationId xmlns:p14="http://schemas.microsoft.com/office/powerpoint/2010/main" val="2214634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Many Megapixels??</a:t>
            </a:r>
          </a:p>
        </p:txBody>
      </p:sp>
      <p:pic>
        <p:nvPicPr>
          <p:cNvPr id="5" name="Content Placeholder 4" descr="Screen Shot 2015-02-10 at 11.13.00 AM.png"/>
          <p:cNvPicPr>
            <a:picLocks noGrp="1" noChangeAspect="1"/>
          </p:cNvPicPr>
          <p:nvPr>
            <p:ph idx="1"/>
          </p:nvPr>
        </p:nvPicPr>
        <p:blipFill>
          <a:blip r:embed="rId2">
            <a:extLst>
              <a:ext uri="{28A0092B-C50C-407E-A947-70E740481C1C}">
                <a14:useLocalDpi xmlns:a14="http://schemas.microsoft.com/office/drawing/2010/main" val="0"/>
              </a:ext>
            </a:extLst>
          </a:blip>
          <a:srcRect l="-2216" r="-2216"/>
          <a:stretch>
            <a:fillRect/>
          </a:stretch>
        </p:blipFill>
        <p:spPr>
          <a:xfrm>
            <a:off x="390525" y="1724025"/>
            <a:ext cx="5178700" cy="2849555"/>
          </a:xfrm>
        </p:spPr>
      </p:pic>
      <p:sp>
        <p:nvSpPr>
          <p:cNvPr id="6" name="TextBox 5"/>
          <p:cNvSpPr txBox="1"/>
          <p:nvPr/>
        </p:nvSpPr>
        <p:spPr>
          <a:xfrm>
            <a:off x="695325" y="5000625"/>
            <a:ext cx="8534400" cy="1484714"/>
          </a:xfrm>
          <a:prstGeom prst="rect">
            <a:avLst/>
          </a:prstGeom>
          <a:noFill/>
        </p:spPr>
        <p:txBody>
          <a:bodyPr wrap="square" rtlCol="0">
            <a:spAutoFit/>
          </a:bodyPr>
          <a:lstStyle/>
          <a:p>
            <a:pPr marL="342900" indent="-342900">
              <a:buSzPct val="100000"/>
              <a:buFont typeface="Arial"/>
              <a:buChar char="•"/>
            </a:pPr>
            <a:r>
              <a:rPr lang="en-US" sz="2400" dirty="0"/>
              <a:t>Retina has ~100 mega-rods, only ~5-7 mega-cones</a:t>
            </a:r>
          </a:p>
          <a:p>
            <a:pPr marL="342900" indent="-342900">
              <a:buSzPct val="100000"/>
              <a:buFont typeface="Arial"/>
              <a:buChar char="•"/>
            </a:pPr>
            <a:r>
              <a:rPr lang="en-US" sz="2400" dirty="0"/>
              <a:t>Fovea can resolve about 30 cycles-per-degree (requires cone spacing of ~.3 </a:t>
            </a:r>
            <a:r>
              <a:rPr lang="en-US" sz="2400" dirty="0" err="1"/>
              <a:t>arcmin</a:t>
            </a:r>
            <a:r>
              <a:rPr lang="en-US" sz="2400" dirty="0"/>
              <a:t>) = ~300 dpi at 10” (close!)</a:t>
            </a:r>
          </a:p>
          <a:p>
            <a:pPr marL="342900" indent="-342900">
              <a:buSzPct val="100000"/>
              <a:buFont typeface="Arial"/>
              <a:buChar char="•"/>
            </a:pPr>
            <a:r>
              <a:rPr lang="en-US" sz="2400" dirty="0"/>
              <a:t>Focal length of human eye is ~22mm, max ISO about 800</a:t>
            </a:r>
          </a:p>
        </p:txBody>
      </p:sp>
      <p:pic>
        <p:nvPicPr>
          <p:cNvPr id="7" name="Picture 6"/>
          <p:cNvPicPr>
            <a:picLocks noChangeAspect="1"/>
          </p:cNvPicPr>
          <p:nvPr/>
        </p:nvPicPr>
        <p:blipFill>
          <a:blip r:embed="rId3"/>
          <a:stretch>
            <a:fillRect/>
          </a:stretch>
        </p:blipFill>
        <p:spPr>
          <a:xfrm>
            <a:off x="5495925" y="1724025"/>
            <a:ext cx="4276725" cy="2825058"/>
          </a:xfrm>
          <a:prstGeom prst="rect">
            <a:avLst/>
          </a:prstGeom>
        </p:spPr>
      </p:pic>
    </p:spTree>
    <p:extLst>
      <p:ext uri="{BB962C8B-B14F-4D97-AF65-F5344CB8AC3E}">
        <p14:creationId xmlns:p14="http://schemas.microsoft.com/office/powerpoint/2010/main" val="172629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Retinal Contrast 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46" y="2020575"/>
            <a:ext cx="9067799" cy="4488494"/>
          </a:xfrm>
        </p:spPr>
      </p:pic>
    </p:spTree>
    <p:extLst>
      <p:ext uri="{BB962C8B-B14F-4D97-AF65-F5344CB8AC3E}">
        <p14:creationId xmlns:p14="http://schemas.microsoft.com/office/powerpoint/2010/main" val="38054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5"/>
            <a:ext cx="4611683" cy="1262063"/>
          </a:xfrm>
        </p:spPr>
        <p:txBody>
          <a:bodyPr/>
          <a:lstStyle/>
          <a:p>
            <a:r>
              <a:rPr lang="en-US" dirty="0"/>
              <a:t>V1</a:t>
            </a:r>
          </a:p>
        </p:txBody>
      </p:sp>
      <p:pic>
        <p:nvPicPr>
          <p:cNvPr id="4" name="Content Placeholder 3" descr="fig_v1_simple_dog_edg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7" r="205"/>
          <a:stretch/>
        </p:blipFill>
        <p:spPr>
          <a:xfrm>
            <a:off x="542926" y="1724029"/>
            <a:ext cx="4096199" cy="4989513"/>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1129" y="276228"/>
            <a:ext cx="4255787" cy="6934201"/>
          </a:xfrm>
          <a:prstGeom prst="rect">
            <a:avLst/>
          </a:prstGeom>
          <a:noFill/>
          <a:ln w="9525">
            <a:noFill/>
            <a:round/>
            <a:headEnd/>
            <a:tailEnd/>
          </a:ln>
          <a:effectLst/>
        </p:spPr>
      </p:pic>
    </p:spTree>
    <p:extLst>
      <p:ext uri="{BB962C8B-B14F-4D97-AF65-F5344CB8AC3E}">
        <p14:creationId xmlns:p14="http://schemas.microsoft.com/office/powerpoint/2010/main" val="1886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Hierarchy: What </a:t>
            </a:r>
            <a:r>
              <a:rPr lang="en-US" dirty="0" err="1"/>
              <a:t>vs</a:t>
            </a:r>
            <a:r>
              <a:rPr lang="en-US" dirty="0"/>
              <a:t> Where</a:t>
            </a:r>
          </a:p>
        </p:txBody>
      </p:sp>
      <p:pic>
        <p:nvPicPr>
          <p:cNvPr id="5" name="Content Placeholder 4" descr="fig_vis_system_bio.png"/>
          <p:cNvPicPr>
            <a:picLocks noGrp="1" noChangeAspect="1"/>
          </p:cNvPicPr>
          <p:nvPr>
            <p:ph idx="1"/>
          </p:nvPr>
        </p:nvPicPr>
        <p:blipFill>
          <a:blip r:embed="rId2">
            <a:extLst>
              <a:ext uri="{28A0092B-C50C-407E-A947-70E740481C1C}">
                <a14:useLocalDpi xmlns:a14="http://schemas.microsoft.com/office/drawing/2010/main" val="0"/>
              </a:ext>
            </a:extLst>
          </a:blip>
          <a:srcRect l="-28336" r="-28336"/>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7</a:t>
            </a:fld>
            <a:endParaRPr lang="en-US"/>
          </a:p>
        </p:txBody>
      </p:sp>
    </p:spTree>
    <p:extLst>
      <p:ext uri="{BB962C8B-B14F-4D97-AF65-F5344CB8AC3E}">
        <p14:creationId xmlns:p14="http://schemas.microsoft.com/office/powerpoint/2010/main" val="8652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“Van Essen” Hierarchy</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91" b="-433"/>
          <a:stretch/>
        </p:blipFill>
        <p:spPr>
          <a:xfrm>
            <a:off x="466725" y="1647824"/>
            <a:ext cx="5562600" cy="5064263"/>
          </a:xfrm>
        </p:spPr>
      </p:pic>
      <p:sp>
        <p:nvSpPr>
          <p:cNvPr id="6" name="Content Placeholder 5"/>
          <p:cNvSpPr>
            <a:spLocks noGrp="1"/>
          </p:cNvSpPr>
          <p:nvPr>
            <p:ph sz="half" idx="2"/>
          </p:nvPr>
        </p:nvSpPr>
        <p:spPr>
          <a:xfrm>
            <a:off x="6257924" y="1770067"/>
            <a:ext cx="3313113" cy="4989513"/>
          </a:xfrm>
        </p:spPr>
        <p:txBody>
          <a:bodyPr/>
          <a:lstStyle/>
          <a:p>
            <a:pPr marL="107904" indent="0">
              <a:buNone/>
            </a:pPr>
            <a:r>
              <a:rPr lang="en-US" dirty="0"/>
              <a:t>TE.. = Temporal</a:t>
            </a:r>
          </a:p>
          <a:p>
            <a:pPr marL="107904" indent="0">
              <a:buNone/>
            </a:pPr>
            <a:r>
              <a:rPr lang="en-US" dirty="0"/>
              <a:t>LIP, DP.. = Parietal</a:t>
            </a:r>
          </a:p>
          <a:p>
            <a:pPr marL="107904" indent="0">
              <a:buNone/>
            </a:pPr>
            <a:r>
              <a:rPr lang="en-US" dirty="0"/>
              <a:t>8L = Frontal Eye Field</a:t>
            </a:r>
          </a:p>
          <a:p>
            <a:pPr marL="107904" indent="0">
              <a:buNone/>
            </a:pPr>
            <a:endParaRPr lang="en-US" dirty="0"/>
          </a:p>
          <a:p>
            <a:pPr marL="107904" indent="0">
              <a:buNone/>
            </a:pPr>
            <a:r>
              <a:rPr lang="en-US" dirty="0"/>
              <a:t>To hippocampus:</a:t>
            </a:r>
          </a:p>
          <a:p>
            <a:pPr marL="107904" indent="0">
              <a:buNone/>
            </a:pPr>
            <a:r>
              <a:rPr lang="en-US" dirty="0"/>
              <a:t>TH/F = </a:t>
            </a:r>
            <a:r>
              <a:rPr lang="en-US" dirty="0" err="1"/>
              <a:t>Parahippo</a:t>
            </a:r>
            <a:endParaRPr lang="en-US" dirty="0"/>
          </a:p>
          <a:p>
            <a:pPr marL="107904" indent="0">
              <a:buNone/>
            </a:pPr>
            <a:r>
              <a:rPr lang="en-US" dirty="0" err="1"/>
              <a:t>peri</a:t>
            </a:r>
            <a:r>
              <a:rPr lang="en-US" dirty="0"/>
              <a:t> = </a:t>
            </a:r>
            <a:r>
              <a:rPr lang="en-US" dirty="0" err="1"/>
              <a:t>Perirhinal</a:t>
            </a:r>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8</a:t>
            </a:fld>
            <a:endParaRPr lang="en-US"/>
          </a:p>
        </p:txBody>
      </p:sp>
      <p:sp>
        <p:nvSpPr>
          <p:cNvPr id="7" name="TextBox 6"/>
          <p:cNvSpPr txBox="1"/>
          <p:nvPr/>
        </p:nvSpPr>
        <p:spPr>
          <a:xfrm>
            <a:off x="466725" y="6753225"/>
            <a:ext cx="4419600" cy="355482"/>
          </a:xfrm>
          <a:prstGeom prst="rect">
            <a:avLst/>
          </a:prstGeom>
          <a:noFill/>
        </p:spPr>
        <p:txBody>
          <a:bodyPr wrap="square" rtlCol="0">
            <a:spAutoFit/>
          </a:bodyPr>
          <a:lstStyle/>
          <a:p>
            <a:r>
              <a:rPr lang="en-US" dirty="0"/>
              <a:t>Markov et al., 2014</a:t>
            </a:r>
          </a:p>
        </p:txBody>
      </p:sp>
    </p:spTree>
    <p:extLst>
      <p:ext uri="{BB962C8B-B14F-4D97-AF65-F5344CB8AC3E}">
        <p14:creationId xmlns:p14="http://schemas.microsoft.com/office/powerpoint/2010/main" val="261419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g_felleman_vanesse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0" r="-776"/>
          <a:stretch/>
        </p:blipFill>
        <p:spPr>
          <a:xfrm>
            <a:off x="2771299" y="301244"/>
            <a:ext cx="5374640" cy="6458334"/>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spTree>
    <p:extLst>
      <p:ext uri="{BB962C8B-B14F-4D97-AF65-F5344CB8AC3E}">
        <p14:creationId xmlns:p14="http://schemas.microsoft.com/office/powerpoint/2010/main" val="117816412"/>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3730</TotalTime>
  <Words>425</Words>
  <Application>Microsoft Macintosh PowerPoint</Application>
  <PresentationFormat>Custom</PresentationFormat>
  <Paragraphs>82</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Symbol</vt:lpstr>
      <vt:lpstr>Times New Roman</vt:lpstr>
      <vt:lpstr>Wingdings</vt:lpstr>
      <vt:lpstr>ror_std_emerbrain</vt:lpstr>
      <vt:lpstr>Perception &amp; Attention</vt:lpstr>
      <vt:lpstr>Perception Overview</vt:lpstr>
      <vt:lpstr>Optic Pathway</vt:lpstr>
      <vt:lpstr>How Many Megapixels??</vt:lpstr>
      <vt:lpstr>Retinal Contrast Filtering</vt:lpstr>
      <vt:lpstr>V1</vt:lpstr>
      <vt:lpstr>Visual Hierarchy: What vs Where</vt:lpstr>
      <vt:lpstr>“Van Essen” Hierarchy</vt:lpstr>
      <vt:lpstr>PowerPoint Presentation</vt:lpstr>
      <vt:lpstr>Hierarchy of Detectors..</vt:lpstr>
      <vt:lpstr>Self-Organization of V1 Orientation Selective Neurons</vt:lpstr>
      <vt:lpstr>Topography!</vt:lpstr>
      <vt:lpstr>What is Common?</vt:lpstr>
      <vt:lpstr>Self-Organized Topography</vt:lpstr>
      <vt:lpstr>Invariant Object Recognition</vt:lpstr>
      <vt:lpstr>It’s Hard</vt:lpstr>
      <vt:lpstr>Invariant Object Recognition</vt:lpstr>
      <vt:lpstr>Biological Data</vt:lpstr>
      <vt:lpstr>Simple Textbook Test</vt:lpstr>
      <vt:lpstr>PowerPoint Presentation</vt:lpstr>
      <vt:lpstr>Generalization to Novel Category Exemplars – Better than 90%</vt:lpstr>
      <vt:lpstr>Spatial Attention and Neglect</vt:lpstr>
      <vt:lpstr>Hemispatial Neglect</vt:lpstr>
      <vt:lpstr>Posner Task</vt:lpstr>
      <vt:lpstr>Boxology vs. Biology</vt:lpstr>
      <vt:lpstr>What’s Missing?  Lacking Depth..</vt:lpstr>
      <vt:lpstr>Shape from Shading</vt:lpstr>
      <vt:lpstr>Depth Cues</vt:lpstr>
      <vt:lpstr>Depth Cues</vt:lpstr>
      <vt:lpstr>Contrast Illusions</vt:lpstr>
      <vt:lpstr>Contrast Illusions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Microsoft Office User</cp:lastModifiedBy>
  <cp:revision>33</cp:revision>
  <cp:lastPrinted>2020-04-15T08:43:50Z</cp:lastPrinted>
  <dcterms:created xsi:type="dcterms:W3CDTF">2009-03-18T06:10:11Z</dcterms:created>
  <dcterms:modified xsi:type="dcterms:W3CDTF">2020-04-15T08:43:53Z</dcterms:modified>
</cp:coreProperties>
</file>